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7" r:id="rId2"/>
    <p:sldId id="345" r:id="rId3"/>
    <p:sldId id="323" r:id="rId4"/>
    <p:sldId id="324" r:id="rId5"/>
    <p:sldId id="325" r:id="rId6"/>
    <p:sldId id="326" r:id="rId7"/>
    <p:sldId id="327" r:id="rId8"/>
    <p:sldId id="328" r:id="rId9"/>
    <p:sldId id="346"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CC00"/>
    <a:srgbClr val="FF0000"/>
    <a:srgbClr val="800000"/>
    <a:srgbClr val="9900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EB6C39-CBF2-4A95-B995-1D28208997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4651CE-0909-4ACF-A85C-6CEB1D7DA2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8DAC53-CB0C-4E17-947B-AA74E2E6A8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398E39-1C38-433C-8FC0-EE5B87B6F2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8AA875-6D30-438B-BBC2-8CA794E461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1B2CAF-CBE6-48B2-AEC4-EA1F58E7BC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544406-975B-46BE-A185-22720D4B53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360928-44A9-40A4-A822-35AF61E0CB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E99CA4-0DF3-4601-8F64-0DFE1DB926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79E0AC-6B6D-43BF-A572-EC47D84392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B775D6-B60B-4131-B388-C4A6209B3F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1B"/>
            </a:gs>
            <a:gs pos="100000">
              <a:srgbClr val="000066"/>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ED10915-7010-48A9-B162-8537C16311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3579812"/>
            <a:ext cx="9144000" cy="2897188"/>
          </a:xfrm>
          <a:prstGeom prst="rect">
            <a:avLst/>
          </a:prstGeom>
          <a:noFill/>
          <a:ln w="9525">
            <a:noFill/>
            <a:miter lim="800000"/>
            <a:headEnd/>
            <a:tailEnd/>
          </a:ln>
        </p:spPr>
        <p:txBody>
          <a:bodyPr>
            <a:spAutoFit/>
          </a:bodyPr>
          <a:lstStyle/>
          <a:p>
            <a:pPr algn="ctr">
              <a:spcBef>
                <a:spcPct val="50000"/>
              </a:spcBef>
            </a:pPr>
            <a:r>
              <a:rPr lang="en-US" sz="3200" dirty="0">
                <a:solidFill>
                  <a:schemeClr val="bg1"/>
                </a:solidFill>
                <a:latin typeface="Monotype Corsiva" pitchFamily="66" charset="0"/>
              </a:rPr>
              <a:t>By</a:t>
            </a:r>
          </a:p>
          <a:p>
            <a:pPr algn="ctr">
              <a:spcBef>
                <a:spcPct val="50000"/>
              </a:spcBef>
            </a:pPr>
            <a:r>
              <a:rPr lang="en-US" sz="4800" dirty="0">
                <a:solidFill>
                  <a:schemeClr val="bg1"/>
                </a:solidFill>
                <a:latin typeface="Monotype Corsiva" pitchFamily="66" charset="0"/>
              </a:rPr>
              <a:t>Ahmed Abudeif  Abd Elaal</a:t>
            </a:r>
          </a:p>
          <a:p>
            <a:pPr algn="ctr">
              <a:spcBef>
                <a:spcPct val="50000"/>
              </a:spcBef>
            </a:pPr>
            <a:r>
              <a:rPr lang="en-US" sz="3200" dirty="0">
                <a:solidFill>
                  <a:schemeClr val="bg1"/>
                </a:solidFill>
                <a:latin typeface="Monotype Corsiva" pitchFamily="66" charset="0"/>
              </a:rPr>
              <a:t>Resident in Tropical Medicine &amp; Gastroenterology Department </a:t>
            </a:r>
          </a:p>
        </p:txBody>
      </p:sp>
      <p:sp>
        <p:nvSpPr>
          <p:cNvPr id="3" name="Text Box 4"/>
          <p:cNvSpPr txBox="1">
            <a:spLocks noChangeArrowheads="1"/>
          </p:cNvSpPr>
          <p:nvPr/>
        </p:nvSpPr>
        <p:spPr bwMode="auto">
          <a:xfrm>
            <a:off x="0" y="838200"/>
            <a:ext cx="9144000" cy="2308324"/>
          </a:xfrm>
          <a:prstGeom prst="rect">
            <a:avLst/>
          </a:prstGeom>
          <a:noFill/>
          <a:ln w="9525">
            <a:noFill/>
            <a:miter lim="800000"/>
            <a:headEnd/>
            <a:tailEnd/>
          </a:ln>
        </p:spPr>
        <p:txBody>
          <a:bodyPr>
            <a:spAutoFit/>
          </a:bodyPr>
          <a:lstStyle/>
          <a:p>
            <a:pPr algn="ctr">
              <a:spcBef>
                <a:spcPct val="50000"/>
              </a:spcBef>
            </a:pPr>
            <a:r>
              <a:rPr lang="en-US" sz="7200" b="1" dirty="0">
                <a:solidFill>
                  <a:srgbClr val="FFFF00"/>
                </a:solidFill>
                <a:latin typeface="Comic Sans MS" pitchFamily="66" charset="0"/>
              </a:rPr>
              <a:t>Heavy Smoking and Liver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93680"/>
            <a:ext cx="9144000" cy="3416320"/>
          </a:xfrm>
          <a:prstGeom prst="rect">
            <a:avLst/>
          </a:prstGeom>
          <a:noFill/>
        </p:spPr>
        <p:txBody>
          <a:bodyPr wrap="square" rtlCol="1">
            <a:spAutoFit/>
          </a:bodyPr>
          <a:lstStyle/>
          <a:p>
            <a:pPr algn="ctr"/>
            <a:r>
              <a:rPr lang="en-US" sz="7200" b="1" dirty="0">
                <a:solidFill>
                  <a:srgbClr val="FFFF00"/>
                </a:solidFill>
                <a:latin typeface="Comic Sans MS" pitchFamily="66" charset="0"/>
              </a:rPr>
              <a:t>Adverse Effects of Smoking on the Liver</a:t>
            </a:r>
            <a:endParaRPr lang="ar-EG" sz="7200" b="1" dirty="0">
              <a:solidFill>
                <a:srgbClr val="FFFF00"/>
              </a:solidFill>
              <a:latin typeface="Comic Sans MS" pitchFamily="66" charset="0"/>
            </a:endParaRPr>
          </a:p>
        </p:txBody>
      </p:sp>
      <p:pic>
        <p:nvPicPr>
          <p:cNvPr id="5122" name="Picture 2" descr="C:\Users\EL-Wadi\Desktop\Smoking &amp; Liver\smoking\Smoking_kills.jpg"/>
          <p:cNvPicPr>
            <a:picLocks noChangeAspect="1" noChangeArrowheads="1"/>
          </p:cNvPicPr>
          <p:nvPr/>
        </p:nvPicPr>
        <p:blipFill>
          <a:blip r:embed="rId2"/>
          <a:srcRect/>
          <a:stretch>
            <a:fillRect/>
          </a:stretch>
        </p:blipFill>
        <p:spPr bwMode="auto">
          <a:xfrm>
            <a:off x="2590800" y="3848100"/>
            <a:ext cx="3810000" cy="2857500"/>
          </a:xfrm>
          <a:prstGeom prst="rect">
            <a:avLst/>
          </a:prstGeom>
          <a:noFill/>
        </p:spPr>
      </p:pic>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4154984"/>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Smoking induces three major adverse effects on the liver:</a:t>
            </a:r>
          </a:p>
          <a:p>
            <a:pPr algn="just">
              <a:lnSpc>
                <a:spcPct val="150000"/>
              </a:lnSpc>
            </a:pPr>
            <a:endParaRPr lang="en-US" sz="1200" dirty="0">
              <a:solidFill>
                <a:schemeClr val="bg1"/>
              </a:solidFill>
            </a:endParaRPr>
          </a:p>
          <a:p>
            <a:pPr marL="514350" indent="-514350" algn="just">
              <a:lnSpc>
                <a:spcPct val="150000"/>
              </a:lnSpc>
              <a:buAutoNum type="alphaLcParenR"/>
            </a:pPr>
            <a:r>
              <a:rPr lang="en-US" sz="2800" dirty="0">
                <a:solidFill>
                  <a:schemeClr val="bg1"/>
                </a:solidFill>
              </a:rPr>
              <a:t>Toxic effects either direct or indirect.</a:t>
            </a:r>
          </a:p>
          <a:p>
            <a:pPr marL="514350" indent="-514350" algn="just">
              <a:lnSpc>
                <a:spcPct val="150000"/>
              </a:lnSpc>
            </a:pPr>
            <a:endParaRPr lang="en-US" sz="1200" dirty="0">
              <a:solidFill>
                <a:schemeClr val="bg1"/>
              </a:solidFill>
            </a:endParaRPr>
          </a:p>
          <a:p>
            <a:pPr marL="514350" indent="-514350" algn="just">
              <a:lnSpc>
                <a:spcPct val="150000"/>
              </a:lnSpc>
              <a:buFont typeface="Wingdings" pitchFamily="2" charset="2"/>
              <a:buAutoNum type="alphaLcParenR" startAt="2"/>
            </a:pPr>
            <a:r>
              <a:rPr lang="en-US" sz="2800" dirty="0">
                <a:solidFill>
                  <a:schemeClr val="bg1"/>
                </a:solidFill>
              </a:rPr>
              <a:t>Immunological effects.</a:t>
            </a:r>
          </a:p>
          <a:p>
            <a:pPr marL="514350" indent="-514350" algn="just">
              <a:lnSpc>
                <a:spcPct val="150000"/>
              </a:lnSpc>
            </a:pPr>
            <a:endParaRPr lang="en-US" sz="1200" dirty="0">
              <a:solidFill>
                <a:schemeClr val="bg1"/>
              </a:solidFill>
            </a:endParaRPr>
          </a:p>
          <a:p>
            <a:pPr marL="514350" indent="-514350" algn="just">
              <a:lnSpc>
                <a:spcPct val="150000"/>
              </a:lnSpc>
              <a:buFont typeface="Wingdings" pitchFamily="2" charset="2"/>
              <a:buAutoNum type="alphaLcParenR" startAt="3"/>
            </a:pPr>
            <a:r>
              <a:rPr lang="en-US" sz="2800" dirty="0">
                <a:solidFill>
                  <a:schemeClr val="bg1"/>
                </a:solidFill>
              </a:rPr>
              <a:t>Oncogenic effects.</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186309"/>
          </a:xfrm>
          <a:prstGeom prst="rect">
            <a:avLst/>
          </a:prstGeom>
          <a:noFill/>
        </p:spPr>
        <p:txBody>
          <a:bodyPr wrap="square" rtlCol="1">
            <a:spAutoFit/>
          </a:bodyPr>
          <a:lstStyle/>
          <a:p>
            <a:pPr marL="514350" indent="-514350" algn="just">
              <a:lnSpc>
                <a:spcPct val="150000"/>
              </a:lnSpc>
              <a:buAutoNum type="alphaUcParenR"/>
            </a:pPr>
            <a:r>
              <a:rPr lang="en-US" sz="3200" b="1" dirty="0">
                <a:solidFill>
                  <a:srgbClr val="FFFF00"/>
                </a:solidFill>
                <a:latin typeface="Comic Sans MS" pitchFamily="66" charset="0"/>
              </a:rPr>
              <a:t>Toxic effects</a:t>
            </a:r>
          </a:p>
          <a:p>
            <a:pPr marL="514350" indent="-514350" algn="just">
              <a:lnSpc>
                <a:spcPct val="150000"/>
              </a:lnSpc>
            </a:pPr>
            <a:endParaRPr lang="en-US" sz="1200" dirty="0">
              <a:solidFill>
                <a:srgbClr val="FFFF00"/>
              </a:solidFill>
            </a:endParaRPr>
          </a:p>
          <a:p>
            <a:pPr marL="514350" indent="-514350" algn="just">
              <a:lnSpc>
                <a:spcPct val="150000"/>
              </a:lnSpc>
            </a:pPr>
            <a:r>
              <a:rPr lang="en-US" sz="2800" b="1" dirty="0">
                <a:solidFill>
                  <a:srgbClr val="99CC00"/>
                </a:solidFill>
                <a:latin typeface="Comic Sans MS" pitchFamily="66" charset="0"/>
              </a:rPr>
              <a:t>1- Direct toxic effect:</a:t>
            </a:r>
          </a:p>
          <a:p>
            <a:pPr algn="just">
              <a:lnSpc>
                <a:spcPct val="150000"/>
              </a:lnSpc>
            </a:pPr>
            <a:r>
              <a:rPr lang="en-US" sz="2800" dirty="0">
                <a:solidFill>
                  <a:schemeClr val="bg1"/>
                </a:solidFill>
              </a:rPr>
              <a:t>Smoking yields chemical substances with </a:t>
            </a:r>
            <a:r>
              <a:rPr lang="en-US" sz="2800" dirty="0" err="1">
                <a:solidFill>
                  <a:schemeClr val="bg1"/>
                </a:solidFill>
              </a:rPr>
              <a:t>cytotoxic</a:t>
            </a:r>
            <a:r>
              <a:rPr lang="en-US" sz="2800" dirty="0">
                <a:solidFill>
                  <a:schemeClr val="bg1"/>
                </a:solidFill>
              </a:rPr>
              <a:t> potentials. These chemicals induce oxidative stress associated with lipid </a:t>
            </a:r>
            <a:r>
              <a:rPr lang="en-US" sz="2800" dirty="0" err="1">
                <a:solidFill>
                  <a:schemeClr val="bg1"/>
                </a:solidFill>
              </a:rPr>
              <a:t>peroxidation</a:t>
            </a:r>
            <a:r>
              <a:rPr lang="en-US" sz="2800" dirty="0">
                <a:solidFill>
                  <a:schemeClr val="bg1"/>
                </a:solidFill>
              </a:rPr>
              <a:t> which leads to activation of </a:t>
            </a:r>
            <a:r>
              <a:rPr lang="en-US" sz="2800" dirty="0" err="1">
                <a:solidFill>
                  <a:schemeClr val="bg1"/>
                </a:solidFill>
              </a:rPr>
              <a:t>stellate</a:t>
            </a:r>
            <a:r>
              <a:rPr lang="en-US" sz="2800" dirty="0">
                <a:solidFill>
                  <a:schemeClr val="bg1"/>
                </a:solidFill>
              </a:rPr>
              <a:t> cells and development of fibrosis. In addition, smoking increases the production of pro-inflammatory cytokines (IL-1, IL-6 and TNF-α) involved in liver cell injury. </a:t>
            </a:r>
            <a:endParaRPr lang="ar-EG" sz="2800" dirty="0">
              <a:solidFill>
                <a:schemeClr val="bg1"/>
              </a:solidFill>
            </a:endParaRP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2597827"/>
          </a:xfrm>
          <a:prstGeom prst="rect">
            <a:avLst/>
          </a:prstGeom>
          <a:noFill/>
        </p:spPr>
        <p:txBody>
          <a:bodyPr wrap="square" rtlCol="1">
            <a:spAutoFit/>
          </a:bodyPr>
          <a:lstStyle/>
          <a:p>
            <a:pPr algn="just">
              <a:lnSpc>
                <a:spcPct val="150000"/>
              </a:lnSpc>
            </a:pPr>
            <a:r>
              <a:rPr lang="en-US" sz="2800" dirty="0">
                <a:solidFill>
                  <a:schemeClr val="bg1"/>
                </a:solidFill>
              </a:rPr>
              <a:t>It has been reported that smoking increases fibrosis score and histological activity index in chronic hepatitis C (CHC) patients and contributes to progression of HBV-related cirrhosis.</a:t>
            </a:r>
            <a:endParaRPr lang="ar-EG" sz="2800" dirty="0"/>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39090"/>
            <a:ext cx="8763000" cy="5909310"/>
          </a:xfrm>
          <a:prstGeom prst="rect">
            <a:avLst/>
          </a:prstGeom>
          <a:noFill/>
        </p:spPr>
        <p:txBody>
          <a:bodyPr wrap="square" rtlCol="1">
            <a:spAutoFit/>
          </a:bodyPr>
          <a:lstStyle/>
          <a:p>
            <a:pPr>
              <a:lnSpc>
                <a:spcPct val="150000"/>
              </a:lnSpc>
            </a:pPr>
            <a:r>
              <a:rPr lang="en-US" sz="2800" b="1" dirty="0">
                <a:solidFill>
                  <a:srgbClr val="99CC00"/>
                </a:solidFill>
                <a:latin typeface="Comic Sans MS" pitchFamily="66" charset="0"/>
              </a:rPr>
              <a:t>2- Indirect toxic effects (concomitant polycythemia):</a:t>
            </a:r>
          </a:p>
          <a:p>
            <a:pPr algn="just">
              <a:lnSpc>
                <a:spcPct val="150000"/>
              </a:lnSpc>
            </a:pPr>
            <a:r>
              <a:rPr lang="pt-BR" sz="2800" dirty="0">
                <a:solidFill>
                  <a:schemeClr val="bg1"/>
                </a:solidFill>
              </a:rPr>
              <a:t>Heavy smoking is associated with increased</a:t>
            </a:r>
          </a:p>
          <a:p>
            <a:pPr algn="just">
              <a:lnSpc>
                <a:spcPct val="150000"/>
              </a:lnSpc>
            </a:pPr>
            <a:r>
              <a:rPr lang="en-US" sz="2800" dirty="0" err="1">
                <a:solidFill>
                  <a:schemeClr val="bg1"/>
                </a:solidFill>
              </a:rPr>
              <a:t>carboxyhaemoglobin</a:t>
            </a:r>
            <a:r>
              <a:rPr lang="en-US" sz="2800" dirty="0">
                <a:solidFill>
                  <a:schemeClr val="bg1"/>
                </a:solidFill>
              </a:rPr>
              <a:t> and decreased oxygen carrying</a:t>
            </a:r>
          </a:p>
          <a:p>
            <a:pPr algn="just">
              <a:lnSpc>
                <a:spcPct val="150000"/>
              </a:lnSpc>
            </a:pPr>
            <a:r>
              <a:rPr lang="en-US" sz="2800" dirty="0">
                <a:solidFill>
                  <a:schemeClr val="bg1"/>
                </a:solidFill>
              </a:rPr>
              <a:t>capacity of red blood cells (RBCs) leading to tissue</a:t>
            </a:r>
          </a:p>
          <a:p>
            <a:pPr algn="just">
              <a:lnSpc>
                <a:spcPct val="150000"/>
              </a:lnSpc>
            </a:pPr>
            <a:r>
              <a:rPr lang="en-US" sz="2800" dirty="0">
                <a:solidFill>
                  <a:schemeClr val="bg1"/>
                </a:solidFill>
              </a:rPr>
              <a:t>hypoxia. Hypoxia stimulates </a:t>
            </a:r>
            <a:r>
              <a:rPr lang="en-US" sz="2800" dirty="0" err="1">
                <a:solidFill>
                  <a:schemeClr val="bg1"/>
                </a:solidFill>
              </a:rPr>
              <a:t>erythropoetien</a:t>
            </a:r>
            <a:r>
              <a:rPr lang="en-US" sz="2800" dirty="0">
                <a:solidFill>
                  <a:schemeClr val="bg1"/>
                </a:solidFill>
              </a:rPr>
              <a:t> production</a:t>
            </a:r>
          </a:p>
          <a:p>
            <a:pPr algn="just">
              <a:lnSpc>
                <a:spcPct val="150000"/>
              </a:lnSpc>
            </a:pPr>
            <a:r>
              <a:rPr lang="en-US" sz="2800" dirty="0">
                <a:solidFill>
                  <a:schemeClr val="bg1"/>
                </a:solidFill>
              </a:rPr>
              <a:t>which induces hyperplasia of the bone marrow. The latter contributes to the development of secondary polycythemia and in turn to increased red cell mass</a:t>
            </a:r>
            <a:endParaRPr lang="ar-EG" sz="2800" dirty="0">
              <a:solidFill>
                <a:schemeClr val="bg1"/>
              </a:solidFill>
              <a:latin typeface="Comic Sans MS" pitchFamily="66" charset="0"/>
            </a:endParaRPr>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5909310"/>
          </a:xfrm>
          <a:prstGeom prst="rect">
            <a:avLst/>
          </a:prstGeom>
          <a:noFill/>
        </p:spPr>
        <p:txBody>
          <a:bodyPr wrap="square" rtlCol="1">
            <a:spAutoFit/>
          </a:bodyPr>
          <a:lstStyle/>
          <a:p>
            <a:pPr algn="just">
              <a:lnSpc>
                <a:spcPct val="150000"/>
              </a:lnSpc>
            </a:pPr>
            <a:r>
              <a:rPr lang="en-US" sz="2800" dirty="0">
                <a:solidFill>
                  <a:schemeClr val="bg1"/>
                </a:solidFill>
              </a:rPr>
              <a:t>and turnover. This increases catabolic iron derived from both senescent red blood cells and iron derived from increased destruction of red cells associated with polycythemia. Furthermore, erythropoietin stimulates absorption of iron from the intestine. Both excess catabolic iron and increased iron absorption ultimately lead to its accumulation in macrophages and subsequently in hepatocytes over time, promoting oxidative stress of hepatocytes.</a:t>
            </a:r>
            <a:endParaRPr lang="ar-EG" sz="2800" dirty="0">
              <a:solidFill>
                <a:schemeClr val="bg1"/>
              </a:solidFill>
            </a:endParaRP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1305165"/>
          </a:xfrm>
          <a:prstGeom prst="rect">
            <a:avLst/>
          </a:prstGeom>
          <a:noFill/>
        </p:spPr>
        <p:txBody>
          <a:bodyPr wrap="square" rtlCol="1">
            <a:spAutoFit/>
          </a:bodyPr>
          <a:lstStyle/>
          <a:p>
            <a:pPr algn="just">
              <a:lnSpc>
                <a:spcPct val="150000"/>
              </a:lnSpc>
            </a:pPr>
            <a:r>
              <a:rPr lang="en-US" sz="2800" dirty="0">
                <a:solidFill>
                  <a:schemeClr val="bg1"/>
                </a:solidFill>
              </a:rPr>
              <a:t>Accordingly, smoking might be a contributing factor to secondary iron overload disease.</a:t>
            </a:r>
            <a:endParaRPr lang="ar-EG" sz="2800" dirty="0">
              <a:solidFill>
                <a:schemeClr val="bg1"/>
              </a:solidFill>
            </a:endParaRPr>
          </a:p>
        </p:txBody>
      </p:sp>
      <p:pic>
        <p:nvPicPr>
          <p:cNvPr id="1026" name="Picture 2"/>
          <p:cNvPicPr>
            <a:picLocks noChangeAspect="1" noChangeArrowheads="1"/>
          </p:cNvPicPr>
          <p:nvPr/>
        </p:nvPicPr>
        <p:blipFill>
          <a:blip r:embed="rId2"/>
          <a:srcRect/>
          <a:stretch>
            <a:fillRect/>
          </a:stretch>
        </p:blipFill>
        <p:spPr bwMode="auto">
          <a:xfrm>
            <a:off x="1981200" y="2133600"/>
            <a:ext cx="4876800" cy="4374416"/>
          </a:xfrm>
          <a:prstGeom prst="rect">
            <a:avLst/>
          </a:prstGeom>
          <a:noFill/>
          <a:ln w="9525">
            <a:noFill/>
            <a:miter lim="800000"/>
            <a:headEnd/>
            <a:tailEnd/>
          </a:ln>
          <a:effectLst/>
        </p:spPr>
      </p:pic>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6198813"/>
          </a:xfrm>
          <a:prstGeom prst="rect">
            <a:avLst/>
          </a:prstGeom>
          <a:noFill/>
        </p:spPr>
        <p:txBody>
          <a:bodyPr wrap="square" rtlCol="1">
            <a:spAutoFit/>
          </a:bodyPr>
          <a:lstStyle/>
          <a:p>
            <a:pPr algn="just">
              <a:lnSpc>
                <a:spcPct val="150000"/>
              </a:lnSpc>
            </a:pPr>
            <a:r>
              <a:rPr lang="en-US" sz="3200" b="1" dirty="0">
                <a:solidFill>
                  <a:srgbClr val="FFFF00"/>
                </a:solidFill>
                <a:latin typeface="Comic Sans MS" pitchFamily="66" charset="0"/>
              </a:rPr>
              <a:t>B) Immunological Effects</a:t>
            </a:r>
          </a:p>
          <a:p>
            <a:pPr algn="just">
              <a:lnSpc>
                <a:spcPct val="150000"/>
              </a:lnSpc>
            </a:pPr>
            <a:endParaRPr lang="en-US" sz="1200" dirty="0">
              <a:solidFill>
                <a:schemeClr val="bg1"/>
              </a:solidFill>
              <a:latin typeface="Comic Sans MS" pitchFamily="66" charset="0"/>
            </a:endParaRPr>
          </a:p>
          <a:p>
            <a:pPr indent="274638" algn="just">
              <a:lnSpc>
                <a:spcPct val="150000"/>
              </a:lnSpc>
              <a:buFont typeface="Wingdings" pitchFamily="2" charset="2"/>
              <a:buChar char="Ø"/>
            </a:pPr>
            <a:r>
              <a:rPr lang="en-US" sz="2800" dirty="0">
                <a:solidFill>
                  <a:schemeClr val="bg1"/>
                </a:solidFill>
              </a:rPr>
              <a:t> Smoking affects both cell-mediated and </a:t>
            </a:r>
            <a:r>
              <a:rPr lang="en-US" sz="2800" dirty="0" err="1">
                <a:solidFill>
                  <a:schemeClr val="bg1"/>
                </a:solidFill>
              </a:rPr>
              <a:t>humoral</a:t>
            </a:r>
            <a:r>
              <a:rPr lang="en-US" sz="2800" dirty="0">
                <a:solidFill>
                  <a:schemeClr val="bg1"/>
                </a:solidFill>
              </a:rPr>
              <a:t> immune responses.</a:t>
            </a:r>
          </a:p>
          <a:p>
            <a:pPr indent="274638" algn="just">
              <a:lnSpc>
                <a:spcPct val="150000"/>
              </a:lnSpc>
              <a:buFont typeface="Arial" pitchFamily="34" charset="0"/>
              <a:buChar char="•"/>
            </a:pPr>
            <a:r>
              <a:rPr lang="en-US" sz="2800" dirty="0">
                <a:solidFill>
                  <a:schemeClr val="bg1"/>
                </a:solidFill>
              </a:rPr>
              <a:t>Nicotine blocks lymphocyte proliferation and</a:t>
            </a:r>
          </a:p>
          <a:p>
            <a:pPr algn="just">
              <a:lnSpc>
                <a:spcPct val="150000"/>
              </a:lnSpc>
            </a:pPr>
            <a:r>
              <a:rPr lang="en-US" sz="2800" dirty="0">
                <a:solidFill>
                  <a:schemeClr val="bg1"/>
                </a:solidFill>
              </a:rPr>
              <a:t>differentiation including suppression of antibody-forming cells.</a:t>
            </a:r>
          </a:p>
          <a:p>
            <a:pPr indent="274638" algn="just">
              <a:lnSpc>
                <a:spcPct val="150000"/>
              </a:lnSpc>
              <a:buFont typeface="Arial" pitchFamily="34" charset="0"/>
              <a:buChar char="•"/>
            </a:pPr>
            <a:r>
              <a:rPr lang="en-US" sz="2800" dirty="0">
                <a:solidFill>
                  <a:schemeClr val="bg1"/>
                </a:solidFill>
              </a:rPr>
              <a:t>Induction of apoptosis of lymphocytes by enhancing expression of </a:t>
            </a:r>
            <a:r>
              <a:rPr lang="en-US" sz="2800" dirty="0" err="1">
                <a:solidFill>
                  <a:schemeClr val="bg1"/>
                </a:solidFill>
              </a:rPr>
              <a:t>Fas</a:t>
            </a:r>
            <a:r>
              <a:rPr lang="en-US" sz="2800" dirty="0">
                <a:solidFill>
                  <a:schemeClr val="bg1"/>
                </a:solidFill>
              </a:rPr>
              <a:t> (CD95) death receptor.</a:t>
            </a:r>
            <a:endParaRPr lang="ar-EG" sz="2800" dirty="0">
              <a:solidFill>
                <a:schemeClr val="bg1"/>
              </a:solidFill>
            </a:endParaRPr>
          </a:p>
        </p:txBody>
      </p: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4985980"/>
          </a:xfrm>
          <a:prstGeom prst="rect">
            <a:avLst/>
          </a:prstGeom>
          <a:noFill/>
        </p:spPr>
        <p:txBody>
          <a:bodyPr wrap="square" rtlCol="1">
            <a:spAutoFit/>
          </a:bodyPr>
          <a:lstStyle/>
          <a:p>
            <a:pPr indent="274638" algn="just">
              <a:lnSpc>
                <a:spcPct val="150000"/>
              </a:lnSpc>
              <a:buFont typeface="Arial" pitchFamily="34" charset="0"/>
              <a:buChar char="•"/>
            </a:pPr>
            <a:r>
              <a:rPr lang="en-US" sz="2800" dirty="0">
                <a:solidFill>
                  <a:schemeClr val="bg1"/>
                </a:solidFill>
              </a:rPr>
              <a:t>Induction of elevation of CD8 T-</a:t>
            </a:r>
            <a:r>
              <a:rPr lang="en-US" sz="2800" dirty="0" err="1">
                <a:solidFill>
                  <a:schemeClr val="bg1"/>
                </a:solidFill>
              </a:rPr>
              <a:t>cytotoxic</a:t>
            </a:r>
            <a:r>
              <a:rPr lang="en-US" sz="2800" dirty="0">
                <a:solidFill>
                  <a:schemeClr val="bg1"/>
                </a:solidFill>
              </a:rPr>
              <a:t> lymphocytes, decreased CD4 cells and impaired NK cell activity.</a:t>
            </a:r>
          </a:p>
          <a:p>
            <a:pPr indent="274638" algn="just">
              <a:lnSpc>
                <a:spcPct val="150000"/>
              </a:lnSpc>
              <a:buFont typeface="Arial" pitchFamily="34" charset="0"/>
              <a:buChar char="•"/>
            </a:pPr>
            <a:r>
              <a:rPr lang="en-US" sz="2800" dirty="0">
                <a:solidFill>
                  <a:schemeClr val="bg1"/>
                </a:solidFill>
              </a:rPr>
              <a:t>Increases the production of pro- inflammatory cytokines (IL-1, IL-6, TNF-</a:t>
            </a:r>
            <a:r>
              <a:rPr lang="el-GR" sz="2800" dirty="0">
                <a:solidFill>
                  <a:schemeClr val="bg1"/>
                </a:solidFill>
              </a:rPr>
              <a:t>α).</a:t>
            </a:r>
            <a:endParaRPr lang="en-US" sz="2800" dirty="0">
              <a:solidFill>
                <a:schemeClr val="bg1"/>
              </a:solidFill>
            </a:endParaRPr>
          </a:p>
          <a:p>
            <a:pPr algn="just">
              <a:lnSpc>
                <a:spcPct val="150000"/>
              </a:lnSpc>
            </a:pPr>
            <a:endParaRPr lang="en-US" dirty="0">
              <a:solidFill>
                <a:schemeClr val="bg1"/>
              </a:solidFill>
            </a:endParaRPr>
          </a:p>
          <a:p>
            <a:pPr algn="just">
              <a:lnSpc>
                <a:spcPct val="150000"/>
              </a:lnSpc>
              <a:buFont typeface="Wingdings" pitchFamily="2" charset="2"/>
              <a:buChar char="Ø"/>
            </a:pPr>
            <a:r>
              <a:rPr lang="en-US" sz="2800" dirty="0">
                <a:solidFill>
                  <a:schemeClr val="bg1"/>
                </a:solidFill>
              </a:rPr>
              <a:t> Cessation of smoking reversed the previously mentioned effects.</a:t>
            </a:r>
            <a:endParaRPr lang="ar-EG" sz="2800" dirty="0">
              <a:solidFill>
                <a:schemeClr val="bg1"/>
              </a:solidFill>
            </a:endParaRPr>
          </a:p>
        </p:txBody>
      </p:sp>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826"/>
            <a:ext cx="8686800" cy="6647974"/>
          </a:xfrm>
          <a:prstGeom prst="rect">
            <a:avLst/>
          </a:prstGeom>
          <a:noFill/>
        </p:spPr>
        <p:txBody>
          <a:bodyPr wrap="square" rtlCol="1">
            <a:spAutoFit/>
          </a:bodyPr>
          <a:lstStyle/>
          <a:p>
            <a:pPr algn="just">
              <a:lnSpc>
                <a:spcPct val="150000"/>
              </a:lnSpc>
            </a:pPr>
            <a:r>
              <a:rPr lang="en-US" sz="3200" b="1" dirty="0">
                <a:solidFill>
                  <a:srgbClr val="FFFF00"/>
                </a:solidFill>
                <a:latin typeface="Comic Sans MS" pitchFamily="66" charset="0"/>
              </a:rPr>
              <a:t>C) Oncogenic effects</a:t>
            </a:r>
            <a:endParaRPr lang="en-US" sz="800" dirty="0">
              <a:solidFill>
                <a:schemeClr val="bg1"/>
              </a:solidFill>
            </a:endParaRPr>
          </a:p>
          <a:p>
            <a:pPr algn="just">
              <a:lnSpc>
                <a:spcPct val="150000"/>
              </a:lnSpc>
              <a:buFont typeface="Wingdings" pitchFamily="2" charset="2"/>
              <a:buChar char="Ø"/>
            </a:pPr>
            <a:r>
              <a:rPr lang="en-US" sz="2800" dirty="0">
                <a:solidFill>
                  <a:schemeClr val="bg1"/>
                </a:solidFill>
              </a:rPr>
              <a:t> Cigarette smoke is classified as a group A carcinogen.</a:t>
            </a:r>
            <a:endParaRPr lang="en-US" sz="800" dirty="0">
              <a:solidFill>
                <a:schemeClr val="bg1"/>
              </a:solidFill>
            </a:endParaRPr>
          </a:p>
          <a:p>
            <a:pPr algn="just">
              <a:lnSpc>
                <a:spcPct val="150000"/>
              </a:lnSpc>
              <a:buFont typeface="Wingdings" pitchFamily="2" charset="2"/>
              <a:buChar char="Ø"/>
            </a:pPr>
            <a:r>
              <a:rPr lang="en-US" sz="2800" dirty="0">
                <a:solidFill>
                  <a:schemeClr val="bg1"/>
                </a:solidFill>
              </a:rPr>
              <a:t> Major carcinogens in cigarette smoke are:</a:t>
            </a:r>
          </a:p>
          <a:p>
            <a:pPr algn="just">
              <a:lnSpc>
                <a:spcPct val="150000"/>
              </a:lnSpc>
              <a:buFont typeface="Arial" pitchFamily="34" charset="0"/>
              <a:buChar char="•"/>
            </a:pPr>
            <a:r>
              <a:rPr lang="en-US" sz="2800" dirty="0">
                <a:solidFill>
                  <a:schemeClr val="bg1"/>
                </a:solidFill>
              </a:rPr>
              <a:t> Polycyclic aromatic hydrocarbons (PAH).</a:t>
            </a:r>
          </a:p>
          <a:p>
            <a:pPr algn="just">
              <a:lnSpc>
                <a:spcPct val="150000"/>
              </a:lnSpc>
              <a:buFont typeface="Arial" pitchFamily="34" charset="0"/>
              <a:buChar char="•"/>
            </a:pPr>
            <a:r>
              <a:rPr lang="en-US" sz="2800" dirty="0">
                <a:solidFill>
                  <a:schemeClr val="bg1"/>
                </a:solidFill>
              </a:rPr>
              <a:t> Nitrosamine.</a:t>
            </a:r>
          </a:p>
          <a:p>
            <a:pPr algn="just">
              <a:lnSpc>
                <a:spcPct val="150000"/>
              </a:lnSpc>
              <a:buFont typeface="Arial" pitchFamily="34" charset="0"/>
              <a:buChar char="•"/>
            </a:pPr>
            <a:r>
              <a:rPr lang="en-US" sz="2800" dirty="0">
                <a:solidFill>
                  <a:schemeClr val="bg1"/>
                </a:solidFill>
              </a:rPr>
              <a:t> Vinyl chloride.</a:t>
            </a:r>
          </a:p>
          <a:p>
            <a:pPr algn="just">
              <a:lnSpc>
                <a:spcPct val="150000"/>
              </a:lnSpc>
              <a:buFont typeface="Arial" pitchFamily="34" charset="0"/>
              <a:buChar char="•"/>
            </a:pPr>
            <a:r>
              <a:rPr lang="en-US" sz="2800" dirty="0">
                <a:solidFill>
                  <a:schemeClr val="bg1"/>
                </a:solidFill>
              </a:rPr>
              <a:t> Aromatic amines.</a:t>
            </a:r>
          </a:p>
          <a:p>
            <a:pPr algn="just">
              <a:lnSpc>
                <a:spcPct val="150000"/>
              </a:lnSpc>
              <a:buFont typeface="Arial" pitchFamily="34" charset="0"/>
              <a:buChar char="•"/>
            </a:pPr>
            <a:r>
              <a:rPr lang="en-US" sz="2800" dirty="0">
                <a:solidFill>
                  <a:schemeClr val="bg1"/>
                </a:solidFill>
              </a:rPr>
              <a:t> Tar.</a:t>
            </a:r>
          </a:p>
          <a:p>
            <a:pPr algn="just">
              <a:lnSpc>
                <a:spcPct val="150000"/>
              </a:lnSpc>
              <a:buFont typeface="Arial" pitchFamily="34" charset="0"/>
              <a:buChar char="•"/>
            </a:pPr>
            <a:r>
              <a:rPr lang="en-US" sz="2800" dirty="0">
                <a:solidFill>
                  <a:schemeClr val="bg1"/>
                </a:solidFill>
              </a:rPr>
              <a:t> Trace elements ( As, </a:t>
            </a:r>
            <a:r>
              <a:rPr lang="en-US" sz="2800" dirty="0" err="1">
                <a:solidFill>
                  <a:schemeClr val="bg1"/>
                </a:solidFill>
              </a:rPr>
              <a:t>Cd</a:t>
            </a:r>
            <a:r>
              <a:rPr lang="en-US" sz="2800" dirty="0">
                <a:solidFill>
                  <a:schemeClr val="bg1"/>
                </a:solidFill>
              </a:rPr>
              <a:t>, Ni and Po</a:t>
            </a:r>
            <a:r>
              <a:rPr lang="en-US" sz="2400" baseline="30000" dirty="0">
                <a:solidFill>
                  <a:schemeClr val="bg1"/>
                </a:solidFill>
              </a:rPr>
              <a:t>210</a:t>
            </a:r>
            <a:r>
              <a:rPr lang="en-US" sz="2800" dirty="0">
                <a:solidFill>
                  <a:schemeClr val="bg1"/>
                </a:solidFill>
              </a:rPr>
              <a:t>).</a:t>
            </a:r>
            <a:endParaRPr lang="ar-EG" sz="2800" baseline="30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334161"/>
            <a:ext cx="8382000" cy="1323439"/>
          </a:xfrm>
          <a:prstGeom prst="rect">
            <a:avLst/>
          </a:prstGeom>
          <a:noFill/>
        </p:spPr>
        <p:txBody>
          <a:bodyPr wrap="square" rtlCol="1">
            <a:spAutoFit/>
          </a:bodyPr>
          <a:lstStyle/>
          <a:p>
            <a:pPr algn="ctr"/>
            <a:r>
              <a:rPr lang="en-US" sz="8000" b="1" dirty="0">
                <a:solidFill>
                  <a:srgbClr val="FFFF00"/>
                </a:solidFill>
                <a:latin typeface="Comic Sans MS" pitchFamily="66" charset="0"/>
              </a:rPr>
              <a:t>Introduction</a:t>
            </a:r>
            <a:endParaRPr lang="ar-EG" sz="8000" b="1" dirty="0">
              <a:solidFill>
                <a:srgbClr val="FFFF00"/>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5170646"/>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Cigarette smoking is a major source of </a:t>
            </a:r>
          </a:p>
          <a:p>
            <a:pPr algn="just">
              <a:lnSpc>
                <a:spcPct val="150000"/>
              </a:lnSpc>
            </a:pPr>
            <a:r>
              <a:rPr lang="en-US" sz="2800" dirty="0">
                <a:solidFill>
                  <a:schemeClr val="bg1"/>
                </a:solidFill>
              </a:rPr>
              <a:t>4-aminobiphenyl, a hepatic carcinogen which has been implicated as a causal risk factor for HCC.</a:t>
            </a:r>
          </a:p>
          <a:p>
            <a:pPr algn="just">
              <a:lnSpc>
                <a:spcPct val="150000"/>
              </a:lnSpc>
            </a:pPr>
            <a:endParaRPr lang="en-US" sz="1200" dirty="0">
              <a:solidFill>
                <a:schemeClr val="bg1"/>
              </a:solidFill>
            </a:endParaRPr>
          </a:p>
          <a:p>
            <a:pPr algn="just">
              <a:lnSpc>
                <a:spcPct val="150000"/>
              </a:lnSpc>
              <a:buFont typeface="Wingdings" pitchFamily="2" charset="2"/>
              <a:buChar char="Ø"/>
            </a:pPr>
            <a:r>
              <a:rPr lang="en-US" sz="2800" dirty="0">
                <a:solidFill>
                  <a:schemeClr val="bg1"/>
                </a:solidFill>
              </a:rPr>
              <a:t> Nicotine and tar suppress T-cell responses with decreased surveillance for tumour cells.</a:t>
            </a:r>
          </a:p>
          <a:p>
            <a:pPr algn="just">
              <a:lnSpc>
                <a:spcPct val="150000"/>
              </a:lnSpc>
            </a:pPr>
            <a:endParaRPr lang="en-US" sz="1200" dirty="0">
              <a:solidFill>
                <a:schemeClr val="bg1"/>
              </a:solidFill>
            </a:endParaRPr>
          </a:p>
          <a:p>
            <a:pPr algn="just">
              <a:lnSpc>
                <a:spcPct val="150000"/>
              </a:lnSpc>
              <a:buFont typeface="Wingdings" pitchFamily="2" charset="2"/>
              <a:buChar char="Ø"/>
            </a:pPr>
            <a:r>
              <a:rPr lang="en-US" sz="2800" dirty="0">
                <a:solidFill>
                  <a:schemeClr val="bg1"/>
                </a:solidFill>
              </a:rPr>
              <a:t> Smoking is associated with reduction of the tumour suppressor gene p53.</a:t>
            </a:r>
            <a:endParaRPr lang="ar-EG" sz="28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5816977"/>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Heavy smoking leads to accumulation of excess iron in hepatocytes which induces fibrosis and </a:t>
            </a:r>
            <a:r>
              <a:rPr lang="en-US" sz="2800" dirty="0" err="1">
                <a:solidFill>
                  <a:schemeClr val="bg1"/>
                </a:solidFill>
              </a:rPr>
              <a:t>favours</a:t>
            </a:r>
            <a:r>
              <a:rPr lang="en-US" sz="2800" dirty="0">
                <a:solidFill>
                  <a:schemeClr val="bg1"/>
                </a:solidFill>
              </a:rPr>
              <a:t> development of HCC.</a:t>
            </a:r>
          </a:p>
          <a:p>
            <a:pPr algn="just">
              <a:lnSpc>
                <a:spcPct val="150000"/>
              </a:lnSpc>
            </a:pPr>
            <a:endParaRPr lang="en-US" sz="1200" dirty="0">
              <a:solidFill>
                <a:schemeClr val="bg1"/>
              </a:solidFill>
            </a:endParaRPr>
          </a:p>
          <a:p>
            <a:pPr algn="just">
              <a:lnSpc>
                <a:spcPct val="150000"/>
              </a:lnSpc>
              <a:buFont typeface="Wingdings" pitchFamily="2" charset="2"/>
              <a:buChar char="Ø"/>
            </a:pPr>
            <a:r>
              <a:rPr lang="en-US" sz="2800" dirty="0">
                <a:solidFill>
                  <a:schemeClr val="bg1"/>
                </a:solidFill>
              </a:rPr>
              <a:t> Smoking increases the risk of HCC in patients with viral hepatitis.</a:t>
            </a:r>
          </a:p>
          <a:p>
            <a:pPr algn="just">
              <a:lnSpc>
                <a:spcPct val="150000"/>
              </a:lnSpc>
            </a:pPr>
            <a:endParaRPr lang="en-US" sz="1200" dirty="0">
              <a:solidFill>
                <a:schemeClr val="bg1"/>
              </a:solidFill>
            </a:endParaRPr>
          </a:p>
          <a:p>
            <a:pPr algn="just">
              <a:lnSpc>
                <a:spcPct val="150000"/>
              </a:lnSpc>
              <a:buFont typeface="Wingdings" pitchFamily="2" charset="2"/>
              <a:buChar char="Ø"/>
            </a:pPr>
            <a:r>
              <a:rPr lang="en-US" sz="2800" dirty="0">
                <a:solidFill>
                  <a:schemeClr val="bg1"/>
                </a:solidFill>
              </a:rPr>
              <a:t> Recent data from China and Taiwan have shown an association of smoking with liver cancer independent of HBV status.</a:t>
            </a:r>
            <a:endParaRPr lang="ar-EG" sz="28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806476"/>
            <a:ext cx="8915400" cy="2308324"/>
          </a:xfrm>
          <a:prstGeom prst="rect">
            <a:avLst/>
          </a:prstGeom>
          <a:noFill/>
        </p:spPr>
        <p:txBody>
          <a:bodyPr wrap="square" rtlCol="1">
            <a:spAutoFit/>
          </a:bodyPr>
          <a:lstStyle/>
          <a:p>
            <a:pPr algn="ctr"/>
            <a:r>
              <a:rPr lang="en-US" sz="4800" b="1" dirty="0">
                <a:solidFill>
                  <a:srgbClr val="FFFF00"/>
                </a:solidFill>
                <a:latin typeface="Comic Sans MS" pitchFamily="66" charset="0"/>
              </a:rPr>
              <a:t>Smoking and the Response to IFN Therapy Among Chronic Hepatitis C Patients  </a:t>
            </a:r>
            <a:endParaRPr lang="ar-EG" sz="4800" b="1" dirty="0">
              <a:solidFill>
                <a:srgbClr val="FFFF00"/>
              </a:solidFill>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555641"/>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Heavy smokers suffering from chronic hepatitis C tend to have a lower response rate to IFN therapy.</a:t>
            </a:r>
          </a:p>
          <a:p>
            <a:pPr algn="just">
              <a:lnSpc>
                <a:spcPct val="150000"/>
              </a:lnSpc>
              <a:buFont typeface="Wingdings" pitchFamily="2" charset="2"/>
              <a:buChar char="Ø"/>
            </a:pPr>
            <a:r>
              <a:rPr lang="en-US" sz="2800" dirty="0">
                <a:solidFill>
                  <a:schemeClr val="bg1"/>
                </a:solidFill>
              </a:rPr>
              <a:t> </a:t>
            </a:r>
            <a:r>
              <a:rPr lang="en-US" sz="2800" b="1" dirty="0">
                <a:solidFill>
                  <a:srgbClr val="99CC00"/>
                </a:solidFill>
                <a:latin typeface="Comic Sans MS" pitchFamily="66" charset="0"/>
              </a:rPr>
              <a:t>Mechanisms:</a:t>
            </a:r>
          </a:p>
          <a:p>
            <a:pPr marL="514350" indent="-514350" algn="just">
              <a:lnSpc>
                <a:spcPct val="150000"/>
              </a:lnSpc>
              <a:buFont typeface="+mj-lt"/>
              <a:buAutoNum type="arabicPeriod"/>
            </a:pPr>
            <a:r>
              <a:rPr lang="en-US" sz="2800" dirty="0">
                <a:solidFill>
                  <a:schemeClr val="bg1"/>
                </a:solidFill>
              </a:rPr>
              <a:t>Immunosuppresion.</a:t>
            </a:r>
          </a:p>
          <a:p>
            <a:pPr marL="514350" indent="-514350" algn="just">
              <a:lnSpc>
                <a:spcPct val="150000"/>
              </a:lnSpc>
              <a:buFont typeface="+mj-lt"/>
              <a:buAutoNum type="arabicPeriod"/>
            </a:pPr>
            <a:r>
              <a:rPr lang="en-US" sz="2800" dirty="0">
                <a:solidFill>
                  <a:schemeClr val="bg1"/>
                </a:solidFill>
              </a:rPr>
              <a:t>Hepatic iron overload.</a:t>
            </a:r>
          </a:p>
          <a:p>
            <a:pPr marL="514350" indent="-514350" algn="just">
              <a:lnSpc>
                <a:spcPct val="150000"/>
              </a:lnSpc>
              <a:buFont typeface="+mj-lt"/>
              <a:buAutoNum type="arabicPeriod"/>
            </a:pPr>
            <a:r>
              <a:rPr lang="en-US" sz="2800" dirty="0">
                <a:solidFill>
                  <a:schemeClr val="bg1"/>
                </a:solidFill>
              </a:rPr>
              <a:t>Induction of pro-inflammatory cytokines (IL-1, IL-6, TNF-</a:t>
            </a:r>
            <a:r>
              <a:rPr lang="el-GR" sz="2800" dirty="0">
                <a:solidFill>
                  <a:schemeClr val="bg1"/>
                </a:solidFill>
              </a:rPr>
              <a:t>α</a:t>
            </a:r>
            <a:r>
              <a:rPr lang="en-US" sz="2800" dirty="0">
                <a:solidFill>
                  <a:schemeClr val="bg1"/>
                </a:solidFill>
              </a:rPr>
              <a:t>) which mediates necroinflammation and steatosis.</a:t>
            </a:r>
          </a:p>
          <a:p>
            <a:pPr marL="514350" indent="-514350" algn="just">
              <a:lnSpc>
                <a:spcPct val="150000"/>
              </a:lnSpc>
              <a:buFont typeface="+mj-lt"/>
              <a:buAutoNum type="arabicPeriod"/>
            </a:pPr>
            <a:r>
              <a:rPr lang="en-US" sz="2800" dirty="0">
                <a:solidFill>
                  <a:schemeClr val="bg1"/>
                </a:solidFill>
              </a:rPr>
              <a:t>Direct modification of IFN-</a:t>
            </a:r>
            <a:r>
              <a:rPr lang="el-GR" sz="2800" dirty="0">
                <a:solidFill>
                  <a:schemeClr val="bg1"/>
                </a:solidFill>
              </a:rPr>
              <a:t>α</a:t>
            </a:r>
            <a:r>
              <a:rPr lang="en-US" sz="2800" dirty="0">
                <a:solidFill>
                  <a:schemeClr val="bg1"/>
                </a:solidFill>
              </a:rPr>
              <a:t>-activated cell signaling and action.</a:t>
            </a:r>
            <a:endParaRPr lang="ar-EG" sz="28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TextBox 3"/>
          <p:cNvSpPr txBox="1"/>
          <p:nvPr/>
        </p:nvSpPr>
        <p:spPr>
          <a:xfrm rot="20321689">
            <a:off x="2726229" y="3787459"/>
            <a:ext cx="4648200" cy="1200329"/>
          </a:xfrm>
          <a:prstGeom prst="rect">
            <a:avLst/>
          </a:prstGeom>
          <a:noFill/>
        </p:spPr>
        <p:txBody>
          <a:bodyPr wrap="square" rtlCol="1">
            <a:spAutoFit/>
          </a:bodyPr>
          <a:lstStyle/>
          <a:p>
            <a:r>
              <a:rPr lang="en-US" sz="7200" b="1" dirty="0">
                <a:effectLst>
                  <a:outerShdw blurRad="38100" dist="38100" dir="2700000" algn="tl">
                    <a:srgbClr val="000000">
                      <a:alpha val="43137"/>
                    </a:srgbClr>
                  </a:outerShdw>
                </a:effectLst>
                <a:latin typeface="Rage Italic" pitchFamily="66" charset="0"/>
              </a:rPr>
              <a:t>Thank you</a:t>
            </a:r>
            <a:endParaRPr lang="ar-EG" sz="7200" b="1" dirty="0">
              <a:effectLst>
                <a:outerShdw blurRad="38100" dist="38100" dir="2700000" algn="tl">
                  <a:srgbClr val="000000">
                    <a:alpha val="43137"/>
                  </a:srgbClr>
                </a:outerShdw>
              </a:effectLst>
              <a:latin typeface="Rage Italic" pitchFamily="66" charset="0"/>
            </a:endParaRPr>
          </a:p>
        </p:txBody>
      </p:sp>
      <p:pic>
        <p:nvPicPr>
          <p:cNvPr id="3" name="Picture 2" descr="C:\Users\EL-Wadi\Desktop\Smoking &amp; Liver\smoking\أفكر فيك.gif"/>
          <p:cNvPicPr>
            <a:picLocks noChangeAspect="1" noChangeArrowheads="1" noCrop="1"/>
          </p:cNvPicPr>
          <p:nvPr/>
        </p:nvPicPr>
        <p:blipFill>
          <a:blip r:embed="rId3"/>
          <a:srcRect/>
          <a:stretch>
            <a:fillRect/>
          </a:stretch>
        </p:blipFill>
        <p:spPr bwMode="auto">
          <a:xfrm>
            <a:off x="1905000" y="838200"/>
            <a:ext cx="1219200" cy="121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04800" y="450173"/>
            <a:ext cx="8534400" cy="2597827"/>
          </a:xfrm>
          <a:prstGeom prst="rect">
            <a:avLst/>
          </a:prstGeom>
          <a:noFill/>
          <a:ln w="9525">
            <a:noFill/>
            <a:miter lim="800000"/>
            <a:headEnd/>
            <a:tailEnd/>
          </a:ln>
        </p:spPr>
        <p:txBody>
          <a:bodyPr>
            <a:spAutoFit/>
          </a:bodyPr>
          <a:lstStyle/>
          <a:p>
            <a:pPr algn="just">
              <a:lnSpc>
                <a:spcPct val="150000"/>
              </a:lnSpc>
              <a:buFont typeface="Wingdings" pitchFamily="2" charset="2"/>
              <a:buChar char="Ø"/>
            </a:pPr>
            <a:r>
              <a:rPr lang="en-US" sz="2800" dirty="0">
                <a:solidFill>
                  <a:schemeClr val="bg1"/>
                </a:solidFill>
              </a:rPr>
              <a:t> Cigarette smoke contains over 4,700 chemical compounds including 60 known carcinogens with hazardous adverse effects on almost every organ in the body. </a:t>
            </a:r>
            <a:endParaRPr lang="ar-EG" sz="2800" dirty="0">
              <a:solidFill>
                <a:schemeClr val="bg1"/>
              </a:solidFill>
            </a:endParaRPr>
          </a:p>
        </p:txBody>
      </p:sp>
      <p:pic>
        <p:nvPicPr>
          <p:cNvPr id="1026" name="Picture 2" descr="C:\Users\EL-Wadi\Desktop\Smoking &amp; Liver\smoking pics\images1.jpeg"/>
          <p:cNvPicPr>
            <a:picLocks noChangeAspect="1" noChangeArrowheads="1"/>
          </p:cNvPicPr>
          <p:nvPr/>
        </p:nvPicPr>
        <p:blipFill>
          <a:blip r:embed="rId2"/>
          <a:srcRect/>
          <a:stretch>
            <a:fillRect/>
          </a:stretch>
        </p:blipFill>
        <p:spPr bwMode="auto">
          <a:xfrm>
            <a:off x="5638800" y="4035868"/>
            <a:ext cx="3429000" cy="2745932"/>
          </a:xfrm>
          <a:prstGeom prst="rect">
            <a:avLst/>
          </a:prstGeom>
          <a:noFill/>
        </p:spPr>
      </p:pic>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985980"/>
          </a:xfrm>
          <a:prstGeom prst="rect">
            <a:avLst/>
          </a:prstGeom>
          <a:noFill/>
        </p:spPr>
        <p:txBody>
          <a:bodyPr wrap="square" rtlCol="1">
            <a:spAutoFit/>
          </a:bodyPr>
          <a:lstStyle/>
          <a:p>
            <a:pPr algn="just">
              <a:lnSpc>
                <a:spcPct val="150000"/>
              </a:lnSpc>
            </a:pPr>
            <a:r>
              <a:rPr lang="en-US" sz="3200" b="1" dirty="0">
                <a:solidFill>
                  <a:srgbClr val="FFFF00"/>
                </a:solidFill>
                <a:latin typeface="Comic Sans MS" pitchFamily="66" charset="0"/>
              </a:rPr>
              <a:t>Common constituents of cigarette smoke</a:t>
            </a:r>
          </a:p>
          <a:p>
            <a:pPr algn="just">
              <a:lnSpc>
                <a:spcPct val="150000"/>
              </a:lnSpc>
            </a:pPr>
            <a:r>
              <a:rPr lang="en-US" sz="2800" dirty="0">
                <a:solidFill>
                  <a:schemeClr val="bg1"/>
                </a:solidFill>
              </a:rPr>
              <a:t>The constituents of smoke are contained in either the particulate phase or gas phase.</a:t>
            </a:r>
          </a:p>
          <a:p>
            <a:pPr algn="just">
              <a:lnSpc>
                <a:spcPct val="150000"/>
              </a:lnSpc>
            </a:pPr>
            <a:endParaRPr lang="en-US" sz="1200" dirty="0">
              <a:solidFill>
                <a:schemeClr val="bg1"/>
              </a:solidFill>
            </a:endParaRPr>
          </a:p>
          <a:p>
            <a:pPr algn="just">
              <a:lnSpc>
                <a:spcPct val="150000"/>
              </a:lnSpc>
              <a:buFont typeface="Wingdings" pitchFamily="2" charset="2"/>
              <a:buChar char="Ø"/>
            </a:pPr>
            <a:r>
              <a:rPr lang="en-US" sz="2800" b="1" dirty="0">
                <a:solidFill>
                  <a:srgbClr val="99CC00"/>
                </a:solidFill>
                <a:latin typeface="Comic Sans MS" pitchFamily="66" charset="0"/>
              </a:rPr>
              <a:t> Particulate phase:</a:t>
            </a:r>
          </a:p>
          <a:p>
            <a:pPr algn="just">
              <a:lnSpc>
                <a:spcPct val="150000"/>
              </a:lnSpc>
            </a:pPr>
            <a:r>
              <a:rPr lang="en-US" sz="2800" dirty="0">
                <a:solidFill>
                  <a:schemeClr val="bg1"/>
                </a:solidFill>
              </a:rPr>
              <a:t>Components include tar, </a:t>
            </a:r>
            <a:r>
              <a:rPr lang="en-US" sz="2800" dirty="0" err="1">
                <a:solidFill>
                  <a:schemeClr val="bg1"/>
                </a:solidFill>
              </a:rPr>
              <a:t>polynuclear</a:t>
            </a:r>
            <a:r>
              <a:rPr lang="en-US" sz="2800" dirty="0">
                <a:solidFill>
                  <a:schemeClr val="bg1"/>
                </a:solidFill>
              </a:rPr>
              <a:t> hydrocarbons, </a:t>
            </a:r>
            <a:r>
              <a:rPr lang="en-US" sz="2800" dirty="0" err="1">
                <a:solidFill>
                  <a:schemeClr val="bg1"/>
                </a:solidFill>
              </a:rPr>
              <a:t>phynol</a:t>
            </a:r>
            <a:r>
              <a:rPr lang="en-US" sz="2800" dirty="0">
                <a:solidFill>
                  <a:schemeClr val="bg1"/>
                </a:solidFill>
              </a:rPr>
              <a:t>, cresol, </a:t>
            </a:r>
            <a:r>
              <a:rPr lang="en-US" sz="2800" dirty="0" err="1">
                <a:solidFill>
                  <a:schemeClr val="bg1"/>
                </a:solidFill>
              </a:rPr>
              <a:t>catechol</a:t>
            </a:r>
            <a:r>
              <a:rPr lang="en-US" sz="2800" dirty="0">
                <a:solidFill>
                  <a:schemeClr val="bg1"/>
                </a:solidFill>
              </a:rPr>
              <a:t>, trace elements, nicotine, </a:t>
            </a:r>
            <a:r>
              <a:rPr lang="en-US" sz="2800" dirty="0" err="1">
                <a:solidFill>
                  <a:schemeClr val="bg1"/>
                </a:solidFill>
              </a:rPr>
              <a:t>indole</a:t>
            </a:r>
            <a:r>
              <a:rPr lang="en-US" sz="2800" dirty="0">
                <a:solidFill>
                  <a:schemeClr val="bg1"/>
                </a:solidFill>
              </a:rPr>
              <a:t>, </a:t>
            </a:r>
            <a:r>
              <a:rPr lang="en-US" sz="2800" dirty="0" err="1">
                <a:solidFill>
                  <a:schemeClr val="bg1"/>
                </a:solidFill>
              </a:rPr>
              <a:t>carbazole</a:t>
            </a:r>
            <a:r>
              <a:rPr lang="en-US" sz="2800" dirty="0">
                <a:solidFill>
                  <a:schemeClr val="bg1"/>
                </a:solidFill>
              </a:rPr>
              <a:t>, and 4-aminobiphenyl.</a:t>
            </a:r>
            <a:endParaRPr lang="ar-EG" sz="2800" dirty="0">
              <a:solidFill>
                <a:schemeClr val="bg1"/>
              </a:solidFill>
            </a:endParaRP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458200" cy="3323987"/>
          </a:xfrm>
          <a:prstGeom prst="rect">
            <a:avLst/>
          </a:prstGeom>
          <a:noFill/>
        </p:spPr>
        <p:txBody>
          <a:bodyPr wrap="square" rtlCol="1">
            <a:spAutoFit/>
          </a:bodyPr>
          <a:lstStyle/>
          <a:p>
            <a:pPr algn="just">
              <a:lnSpc>
                <a:spcPct val="150000"/>
              </a:lnSpc>
              <a:buFont typeface="Wingdings" pitchFamily="2" charset="2"/>
              <a:buChar char="Ø"/>
            </a:pPr>
            <a:r>
              <a:rPr lang="en-US" sz="2800" b="1" dirty="0">
                <a:solidFill>
                  <a:srgbClr val="99CC00"/>
                </a:solidFill>
                <a:latin typeface="Comic Sans MS" pitchFamily="66" charset="0"/>
              </a:rPr>
              <a:t> Gas phase:</a:t>
            </a:r>
          </a:p>
          <a:p>
            <a:pPr algn="just">
              <a:lnSpc>
                <a:spcPct val="150000"/>
              </a:lnSpc>
            </a:pPr>
            <a:r>
              <a:rPr lang="fr-FR" sz="2800" dirty="0" err="1">
                <a:solidFill>
                  <a:schemeClr val="bg1"/>
                </a:solidFill>
              </a:rPr>
              <a:t>Contains</a:t>
            </a:r>
            <a:r>
              <a:rPr lang="fr-FR" sz="2800" dirty="0">
                <a:solidFill>
                  <a:schemeClr val="bg1"/>
                </a:solidFill>
              </a:rPr>
              <a:t> </a:t>
            </a:r>
            <a:r>
              <a:rPr lang="fr-FR" sz="2800" dirty="0" err="1">
                <a:solidFill>
                  <a:schemeClr val="bg1"/>
                </a:solidFill>
              </a:rPr>
              <a:t>carbon</a:t>
            </a:r>
            <a:r>
              <a:rPr lang="fr-FR" sz="2800" dirty="0">
                <a:solidFill>
                  <a:schemeClr val="bg1"/>
                </a:solidFill>
              </a:rPr>
              <a:t> </a:t>
            </a:r>
            <a:r>
              <a:rPr lang="fr-FR" sz="2800" dirty="0" err="1">
                <a:solidFill>
                  <a:schemeClr val="bg1"/>
                </a:solidFill>
              </a:rPr>
              <a:t>monoxide</a:t>
            </a:r>
            <a:r>
              <a:rPr lang="en-US" sz="2800" dirty="0">
                <a:solidFill>
                  <a:schemeClr val="bg1"/>
                </a:solidFill>
              </a:rPr>
              <a:t>, hydrocyanic acid, acetaldehyde, </a:t>
            </a:r>
            <a:r>
              <a:rPr lang="en-US" sz="2800" dirty="0" err="1">
                <a:solidFill>
                  <a:schemeClr val="bg1"/>
                </a:solidFill>
              </a:rPr>
              <a:t>acrolein</a:t>
            </a:r>
            <a:r>
              <a:rPr lang="en-US" sz="2800" dirty="0">
                <a:solidFill>
                  <a:schemeClr val="bg1"/>
                </a:solidFill>
              </a:rPr>
              <a:t>, ammonia, formaldehyde and oxides of nitrogen, nitrosamines, hydrazine and vinyl chloride.</a:t>
            </a:r>
            <a:endParaRPr lang="ar-EG" sz="2800" dirty="0">
              <a:solidFill>
                <a:schemeClr val="bg1"/>
              </a:solidFill>
            </a:endParaRPr>
          </a:p>
        </p:txBody>
      </p:sp>
      <p:pic>
        <p:nvPicPr>
          <p:cNvPr id="2050" name="Picture 2" descr="C:\Users\EL-Wadi\Desktop\Smoking &amp; Liver\smoking\gfgffdfgd1.jpg"/>
          <p:cNvPicPr>
            <a:picLocks noChangeAspect="1" noChangeArrowheads="1"/>
          </p:cNvPicPr>
          <p:nvPr/>
        </p:nvPicPr>
        <p:blipFill>
          <a:blip r:embed="rId2"/>
          <a:srcRect l="4225" t="3953" r="4225" b="5880"/>
          <a:stretch>
            <a:fillRect/>
          </a:stretch>
        </p:blipFill>
        <p:spPr bwMode="auto">
          <a:xfrm>
            <a:off x="2819400" y="2756096"/>
            <a:ext cx="5638800" cy="3990535"/>
          </a:xfrm>
          <a:prstGeom prst="rect">
            <a:avLst/>
          </a:prstGeom>
          <a:noFill/>
        </p:spPr>
      </p:pic>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816977"/>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Cigarette smoke itself may be broken down into two categories of smoke:</a:t>
            </a:r>
          </a:p>
          <a:p>
            <a:pPr algn="just">
              <a:lnSpc>
                <a:spcPct val="150000"/>
              </a:lnSpc>
            </a:pPr>
            <a:endParaRPr lang="en-US" sz="1200" dirty="0">
              <a:solidFill>
                <a:schemeClr val="bg1"/>
              </a:solidFill>
            </a:endParaRPr>
          </a:p>
          <a:p>
            <a:pPr marL="514350" indent="-514350" algn="just">
              <a:lnSpc>
                <a:spcPct val="150000"/>
              </a:lnSpc>
              <a:buFont typeface="+mj-lt"/>
              <a:buAutoNum type="arabicParenR"/>
            </a:pPr>
            <a:r>
              <a:rPr lang="en-US" sz="2800" b="1" dirty="0">
                <a:solidFill>
                  <a:srgbClr val="99CC00"/>
                </a:solidFill>
                <a:latin typeface="Comic Sans MS" pitchFamily="66" charset="0"/>
              </a:rPr>
              <a:t>Mainstream smoke (MS)</a:t>
            </a:r>
          </a:p>
          <a:p>
            <a:pPr algn="just">
              <a:lnSpc>
                <a:spcPct val="150000"/>
              </a:lnSpc>
            </a:pPr>
            <a:r>
              <a:rPr lang="en-US" sz="2800" dirty="0">
                <a:solidFill>
                  <a:schemeClr val="bg1"/>
                </a:solidFill>
              </a:rPr>
              <a:t>Is that smoke which is inhaled by the smoker from the cigarette during a puff.</a:t>
            </a:r>
          </a:p>
          <a:p>
            <a:pPr algn="just">
              <a:lnSpc>
                <a:spcPct val="150000"/>
              </a:lnSpc>
            </a:pPr>
            <a:endParaRPr lang="en-US" sz="1200" dirty="0">
              <a:solidFill>
                <a:schemeClr val="bg1"/>
              </a:solidFill>
            </a:endParaRPr>
          </a:p>
          <a:p>
            <a:pPr marL="514350" indent="-514350" algn="just">
              <a:lnSpc>
                <a:spcPct val="150000"/>
              </a:lnSpc>
              <a:buFont typeface="+mj-lt"/>
              <a:buAutoNum type="arabicParenR" startAt="2"/>
            </a:pPr>
            <a:r>
              <a:rPr lang="en-US" sz="2800" b="1" dirty="0" err="1">
                <a:solidFill>
                  <a:srgbClr val="99CC00"/>
                </a:solidFill>
                <a:latin typeface="Comic Sans MS" pitchFamily="66" charset="0"/>
              </a:rPr>
              <a:t>Sidestream</a:t>
            </a:r>
            <a:r>
              <a:rPr lang="en-US" sz="2800" b="1" dirty="0">
                <a:solidFill>
                  <a:srgbClr val="99CC00"/>
                </a:solidFill>
                <a:latin typeface="Comic Sans MS" pitchFamily="66" charset="0"/>
              </a:rPr>
              <a:t> smoke (SS)</a:t>
            </a:r>
          </a:p>
          <a:p>
            <a:pPr algn="just">
              <a:lnSpc>
                <a:spcPct val="150000"/>
              </a:lnSpc>
            </a:pPr>
            <a:r>
              <a:rPr lang="en-US" sz="2800" dirty="0">
                <a:solidFill>
                  <a:schemeClr val="bg1"/>
                </a:solidFill>
              </a:rPr>
              <a:t>Is that smoke which is emitted by the burning cigarette between puffs. </a:t>
            </a:r>
            <a:endParaRPr lang="ar-EG" sz="2800" dirty="0">
              <a:solidFill>
                <a:schemeClr val="bg1"/>
              </a:solidFill>
            </a:endParaRP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475812"/>
          </a:xfrm>
          <a:prstGeom prst="rect">
            <a:avLst/>
          </a:prstGeom>
          <a:noFill/>
        </p:spPr>
        <p:txBody>
          <a:bodyPr wrap="square" rtlCol="1">
            <a:spAutoFit/>
          </a:bodyPr>
          <a:lstStyle/>
          <a:p>
            <a:pPr algn="just">
              <a:lnSpc>
                <a:spcPct val="150000"/>
              </a:lnSpc>
              <a:buFont typeface="Wingdings" pitchFamily="2" charset="2"/>
              <a:buChar char="Ø"/>
            </a:pPr>
            <a:r>
              <a:rPr lang="en-US" sz="2800" dirty="0">
                <a:solidFill>
                  <a:schemeClr val="bg1"/>
                </a:solidFill>
              </a:rPr>
              <a:t> The chemical compositions of both types of smoke are qualitatively similar since they are both derived from burning tobacco, however, there are some significant quantitative differences between MS and SS. The temperature at which MS is formed is much higher than the temperature at which SS is formed. A result of this is that SS contains larger quantities of many organic chemical compounds than MS. So, SS may be more carcinogenic than MS at the same concentrations.</a:t>
            </a:r>
            <a:endParaRPr lang="ar-EG" sz="2800" dirty="0">
              <a:solidFill>
                <a:schemeClr val="bg1"/>
              </a:solidFill>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534400" cy="1384995"/>
          </a:xfrm>
          <a:prstGeom prst="rect">
            <a:avLst/>
          </a:prstGeom>
          <a:noFill/>
        </p:spPr>
        <p:txBody>
          <a:bodyPr wrap="square" rtlCol="1">
            <a:spAutoFit/>
          </a:bodyPr>
          <a:lstStyle/>
          <a:p>
            <a:pPr algn="just">
              <a:lnSpc>
                <a:spcPct val="150000"/>
              </a:lnSpc>
              <a:buFont typeface="Wingdings" pitchFamily="2" charset="2"/>
              <a:buChar char="Ø"/>
            </a:pPr>
            <a:r>
              <a:rPr lang="en-US" sz="2800" b="1" dirty="0">
                <a:solidFill>
                  <a:srgbClr val="99CC00"/>
                </a:solidFill>
                <a:latin typeface="Comic Sans MS" pitchFamily="66" charset="0"/>
              </a:rPr>
              <a:t> N.B.</a:t>
            </a:r>
          </a:p>
          <a:p>
            <a:pPr algn="just">
              <a:lnSpc>
                <a:spcPct val="150000"/>
              </a:lnSpc>
            </a:pPr>
            <a:r>
              <a:rPr lang="en-US" sz="2800" dirty="0">
                <a:solidFill>
                  <a:schemeClr val="bg1"/>
                </a:solidFill>
              </a:rPr>
              <a:t>Passive smoking is derived mainly from SS.</a:t>
            </a:r>
            <a:endParaRPr lang="ar-EG" sz="2800" dirty="0">
              <a:solidFill>
                <a:schemeClr val="bg1"/>
              </a:solidFill>
            </a:endParaRPr>
          </a:p>
        </p:txBody>
      </p:sp>
      <p:pic>
        <p:nvPicPr>
          <p:cNvPr id="3074" name="Picture 2" descr="C:\Users\EL-Wadi\Desktop\Smoking &amp; Liver\smoking\images2.jpeg"/>
          <p:cNvPicPr>
            <a:picLocks noChangeAspect="1" noChangeArrowheads="1"/>
          </p:cNvPicPr>
          <p:nvPr/>
        </p:nvPicPr>
        <p:blipFill>
          <a:blip r:embed="rId2"/>
          <a:srcRect/>
          <a:stretch>
            <a:fillRect/>
          </a:stretch>
        </p:blipFill>
        <p:spPr bwMode="auto">
          <a:xfrm>
            <a:off x="1371600" y="3078125"/>
            <a:ext cx="6400800" cy="3551275"/>
          </a:xfrm>
          <a:prstGeom prst="rect">
            <a:avLst/>
          </a:prstGeom>
          <a:noFill/>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2769989"/>
          </a:xfrm>
          <a:prstGeom prst="rect">
            <a:avLst/>
          </a:prstGeom>
          <a:noFill/>
        </p:spPr>
        <p:txBody>
          <a:bodyPr wrap="square" rtlCol="1">
            <a:spAutoFit/>
          </a:bodyPr>
          <a:lstStyle/>
          <a:p>
            <a:pPr algn="just">
              <a:lnSpc>
                <a:spcPct val="150000"/>
              </a:lnSpc>
              <a:buFont typeface="Wingdings" pitchFamily="2" charset="2"/>
              <a:buChar char="Ø"/>
            </a:pPr>
            <a:r>
              <a:rPr lang="en-US" sz="2800" b="1" dirty="0">
                <a:solidFill>
                  <a:schemeClr val="bg1"/>
                </a:solidFill>
                <a:latin typeface="Comic Sans MS" pitchFamily="66" charset="0"/>
              </a:rPr>
              <a:t> </a:t>
            </a:r>
            <a:r>
              <a:rPr lang="en-US" sz="3200" b="1" dirty="0">
                <a:solidFill>
                  <a:srgbClr val="FFFF00"/>
                </a:solidFill>
                <a:latin typeface="Comic Sans MS" pitchFamily="66" charset="0"/>
              </a:rPr>
              <a:t>Who is a heavy smoker?</a:t>
            </a:r>
          </a:p>
          <a:p>
            <a:pPr algn="just">
              <a:lnSpc>
                <a:spcPct val="150000"/>
              </a:lnSpc>
            </a:pPr>
            <a:r>
              <a:rPr lang="en-US" sz="2800" dirty="0">
                <a:solidFill>
                  <a:schemeClr val="bg1"/>
                </a:solidFill>
              </a:rPr>
              <a:t>Marrero </a:t>
            </a:r>
            <a:r>
              <a:rPr lang="en-US" sz="2800" i="1" dirty="0">
                <a:solidFill>
                  <a:schemeClr val="bg1"/>
                </a:solidFill>
                <a:latin typeface="Monotype Corsiva" pitchFamily="66" charset="0"/>
              </a:rPr>
              <a:t>et al</a:t>
            </a:r>
            <a:r>
              <a:rPr lang="en-US" sz="2800" dirty="0">
                <a:solidFill>
                  <a:schemeClr val="bg1"/>
                </a:solidFill>
                <a:latin typeface="Monotype Corsiva" pitchFamily="66" charset="0"/>
              </a:rPr>
              <a:t>  </a:t>
            </a:r>
            <a:r>
              <a:rPr lang="en-US" sz="2800" dirty="0">
                <a:solidFill>
                  <a:schemeClr val="bg1"/>
                </a:solidFill>
              </a:rPr>
              <a:t>have defined heavy smokers as those exposed to greater than 20 pack-years.</a:t>
            </a:r>
          </a:p>
          <a:p>
            <a:pPr algn="just">
              <a:lnSpc>
                <a:spcPct val="150000"/>
              </a:lnSpc>
            </a:pPr>
            <a:r>
              <a:rPr lang="en-US" sz="2800" dirty="0">
                <a:solidFill>
                  <a:schemeClr val="bg1"/>
                </a:solidFill>
                <a:latin typeface="Comic Sans MS" pitchFamily="66" charset="0"/>
              </a:rPr>
              <a:t>(</a:t>
            </a:r>
            <a:r>
              <a:rPr lang="en-US" sz="2800" i="1" dirty="0">
                <a:solidFill>
                  <a:schemeClr val="bg1"/>
                </a:solidFill>
                <a:latin typeface="Comic Sans MS" pitchFamily="66" charset="0"/>
              </a:rPr>
              <a:t>i.e.</a:t>
            </a:r>
            <a:r>
              <a:rPr lang="en-US" sz="2800" dirty="0">
                <a:solidFill>
                  <a:schemeClr val="bg1"/>
                </a:solidFill>
                <a:latin typeface="Comic Sans MS" pitchFamily="66" charset="0"/>
              </a:rPr>
              <a:t> smoking index ≥ 400).</a:t>
            </a:r>
            <a:endParaRPr lang="ar-EG" sz="2800" dirty="0">
              <a:solidFill>
                <a:schemeClr val="bg1"/>
              </a:solidFill>
              <a:latin typeface="Comic Sans MS" pitchFamily="66" charset="0"/>
            </a:endParaRPr>
          </a:p>
        </p:txBody>
      </p:sp>
      <p:pic>
        <p:nvPicPr>
          <p:cNvPr id="1026" name="Picture 2" descr="C:\Users\EL-Wadi\Desktop\Smoking &amp; Liver\smoking\images3.jpeg"/>
          <p:cNvPicPr>
            <a:picLocks noChangeAspect="1" noChangeArrowheads="1"/>
          </p:cNvPicPr>
          <p:nvPr/>
        </p:nvPicPr>
        <p:blipFill>
          <a:blip r:embed="rId2"/>
          <a:srcRect/>
          <a:stretch>
            <a:fillRect/>
          </a:stretch>
        </p:blipFill>
        <p:spPr bwMode="auto">
          <a:xfrm>
            <a:off x="3103156" y="3886200"/>
            <a:ext cx="2992844" cy="2629696"/>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1006</TotalTime>
  <Words>881</Words>
  <Application>Microsoft Office PowerPoint</Application>
  <PresentationFormat>On-screen Show (4:3)</PresentationFormat>
  <Paragraphs>85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Comic Sans MS</vt:lpstr>
      <vt:lpstr>Monotype Corsiva</vt:lpstr>
      <vt:lpstr>Rage Italic</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Abudeif</dc:creator>
  <cp:lastModifiedBy>Ahmed Abudeif</cp:lastModifiedBy>
  <cp:revision>256</cp:revision>
  <cp:lastPrinted>1601-01-01T00:00:00Z</cp:lastPrinted>
  <dcterms:created xsi:type="dcterms:W3CDTF">1601-01-01T00:00:00Z</dcterms:created>
  <dcterms:modified xsi:type="dcterms:W3CDTF">2018-10-15T00:55:32Z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